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5" r:id="rId3"/>
    <p:sldId id="324" r:id="rId4"/>
    <p:sldId id="300" r:id="rId5"/>
    <p:sldId id="302" r:id="rId6"/>
    <p:sldId id="301" r:id="rId7"/>
    <p:sldId id="297" r:id="rId8"/>
    <p:sldId id="261" r:id="rId9"/>
    <p:sldId id="262" r:id="rId10"/>
    <p:sldId id="263" r:id="rId11"/>
    <p:sldId id="260" r:id="rId12"/>
    <p:sldId id="265" r:id="rId13"/>
    <p:sldId id="266" r:id="rId14"/>
    <p:sldId id="264" r:id="rId15"/>
    <p:sldId id="305" r:id="rId16"/>
    <p:sldId id="307" r:id="rId17"/>
    <p:sldId id="308" r:id="rId18"/>
    <p:sldId id="309" r:id="rId19"/>
    <p:sldId id="310" r:id="rId20"/>
    <p:sldId id="311" r:id="rId21"/>
    <p:sldId id="322" r:id="rId22"/>
    <p:sldId id="313" r:id="rId23"/>
    <p:sldId id="314" r:id="rId24"/>
    <p:sldId id="315" r:id="rId25"/>
    <p:sldId id="317" r:id="rId26"/>
    <p:sldId id="320" r:id="rId27"/>
    <p:sldId id="319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B903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8642" autoAdjust="0"/>
  </p:normalViewPr>
  <p:slideViewPr>
    <p:cSldViewPr>
      <p:cViewPr varScale="1">
        <p:scale>
          <a:sx n="103" d="100"/>
          <a:sy n="103" d="100"/>
        </p:scale>
        <p:origin x="-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7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 sz="3200">
                <a:latin typeface="Times New Roman" pitchFamily="18" charset="0"/>
                <a:cs typeface="Times New Roman" pitchFamily="18" charset="0"/>
              </a:defRPr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Доходы бюджета МО Сертолово</a:t>
            </a:r>
          </a:p>
          <a:p>
            <a:pPr>
              <a:defRPr sz="3200">
                <a:latin typeface="Times New Roman" pitchFamily="18" charset="0"/>
                <a:cs typeface="Times New Roman" pitchFamily="18" charset="0"/>
              </a:defRPr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в 2022 году</a:t>
            </a:r>
          </a:p>
        </c:rich>
      </c:tx>
      <c:layout>
        <c:manualLayout>
          <c:xMode val="edge"/>
          <c:yMode val="edge"/>
          <c:x val="0.25718457832757102"/>
          <c:y val="2.173353657379280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8058727167987989E-2"/>
          <c:y val="0.20248235258610475"/>
          <c:w val="0.67428410684469475"/>
          <c:h val="0.79751764741389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муниципального образования Сертолово Всенволожского мцниципального района Ленинградской области в 2020 году</c:v>
                </c:pt>
              </c:strCache>
            </c:strRef>
          </c:tx>
          <c:explosion val="25"/>
          <c:dPt>
            <c:idx val="0"/>
            <c:explosion val="0"/>
          </c:dPt>
          <c:dPt>
            <c:idx val="2"/>
            <c:explosion val="0"/>
          </c:dPt>
          <c:dLbls>
            <c:dLbl>
              <c:idx val="0"/>
              <c:layout>
                <c:manualLayout>
                  <c:x val="-0.14943853292094278"/>
                  <c:y val="1.84539039001197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8.8483983183143045E-2"/>
                  <c:y val="-0.138908724435869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0.19327519522881792"/>
                  <c:y val="-8.14895609016632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56,7%</a:t>
                    </a:r>
                    <a:endParaRPr lang="ru-RU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34.360564891762358</c:v>
                </c:pt>
                <c:pt idx="1">
                  <c:v>8.8912357798199064</c:v>
                </c:pt>
                <c:pt idx="2" formatCode="0.00">
                  <c:v>56.748199328417613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5.7919781038947099E-2"/>
          <c:y val="8.0005056582329384E-2"/>
          <c:w val="0.84141263923538667"/>
          <c:h val="0.819984093819292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6288617124340292E-2"/>
                  <c:y val="7.7103035150532878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6.5390721365956278E-2"/>
                  <c:y val="-7.9061622628297523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5.0135440945324634E-2"/>
                  <c:y val="6.2882453565224081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1.246711904616829E-2"/>
                  <c:y val="9.7869807199361128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7.6314985245477029E-2"/>
                  <c:y val="-6.3845272435363642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1.9159765028663303E-2"/>
                  <c:y val="4.5540610859812369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1.64383077497696E-2"/>
                  <c:y val="2.0100308573604703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</a:t>
                    </a:r>
                    <a:endParaRPr lang="ru-RU" dirty="0" smtClean="0"/>
                  </a:p>
                  <a:p>
                    <a:r>
                      <a:rPr lang="ru-RU" dirty="0" smtClean="0"/>
                      <a:t>кинематография</a:t>
                    </a:r>
                    <a:r>
                      <a:rPr lang="ru-RU" dirty="0"/>
                      <a:t>
7%</a:t>
                    </a:r>
                  </a:p>
                </c:rich>
              </c:tx>
              <c:showCatName val="1"/>
              <c:showPercent val="1"/>
            </c:dLbl>
            <c:dLbl>
              <c:idx val="7"/>
              <c:layout>
                <c:manualLayout>
                  <c:x val="-3.5322953247780828E-2"/>
                  <c:y val="-2.175846588648014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7.7695566670998384E-3"/>
                  <c:y val="3.1259051587575908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3.6219022121264633E-3"/>
                  <c:y val="2.5007241270060721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правоохранттельная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 formatCode="0.00">
                  <c:v>20.282798971568482</c:v>
                </c:pt>
                <c:pt idx="1">
                  <c:v>0.58516649014288558</c:v>
                </c:pt>
                <c:pt idx="2">
                  <c:v>2.6410844991121314</c:v>
                </c:pt>
                <c:pt idx="3">
                  <c:v>19.287657640986062</c:v>
                </c:pt>
                <c:pt idx="4">
                  <c:v>31.512959732891304</c:v>
                </c:pt>
                <c:pt idx="5">
                  <c:v>0.86792608837738561</c:v>
                </c:pt>
                <c:pt idx="6">
                  <c:v>6.7928647644096563</c:v>
                </c:pt>
                <c:pt idx="7">
                  <c:v>3.3403155378988028</c:v>
                </c:pt>
                <c:pt idx="8">
                  <c:v>14.38296079597132</c:v>
                </c:pt>
                <c:pt idx="9">
                  <c:v>0.30626547864193499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46101-D245-40DA-BAB3-CB6A9F0963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FDA4E7-FB70-4A2D-B1ED-39A10685DFD9}">
      <dgm:prSet phldrT="[Текст]" custT="1"/>
      <dgm:spPr>
        <a:xfrm>
          <a:off x="4929215" y="1928835"/>
          <a:ext cx="1623071" cy="1826657"/>
        </a:xfrm>
        <a:noFill/>
        <a:ln>
          <a:noFill/>
        </a:ln>
        <a:effectLst/>
      </dgm:spPr>
      <dgm:t>
        <a:bodyPr/>
        <a:lstStyle/>
        <a:p>
          <a:r>
            <a:rPr lang="ru-RU" sz="26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2021 г.</a:t>
          </a:r>
        </a:p>
        <a:p>
          <a:r>
            <a:rPr lang="ru-RU" sz="2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59 256 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3,8%)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88BD64-AFA9-477D-8E1B-B90B90B6F48A}" type="parTrans" cxnId="{3D33DEA8-7E27-4B06-B934-47C6E3F0D34B}">
      <dgm:prSet/>
      <dgm:spPr/>
      <dgm:t>
        <a:bodyPr/>
        <a:lstStyle/>
        <a:p>
          <a:endParaRPr lang="ru-RU"/>
        </a:p>
      </dgm:t>
    </dgm:pt>
    <dgm:pt modelId="{B48DF9CA-014C-4030-B8E8-6E095B4D682C}" type="sibTrans" cxnId="{3D33DEA8-7E27-4B06-B934-47C6E3F0D34B}">
      <dgm:prSet/>
      <dgm:spPr/>
      <dgm:t>
        <a:bodyPr/>
        <a:lstStyle/>
        <a:p>
          <a:endParaRPr lang="ru-RU"/>
        </a:p>
      </dgm:t>
    </dgm:pt>
    <dgm:pt modelId="{3B712680-9978-4A3A-8DEC-0C6FCC6FFA86}">
      <dgm:prSet phldrT="[Текст]" custT="1"/>
      <dgm:spPr>
        <a:xfrm>
          <a:off x="3429023" y="2357448"/>
          <a:ext cx="1814594" cy="1200496"/>
        </a:xfrm>
        <a:noFill/>
        <a:ln>
          <a:noFill/>
        </a:ln>
        <a:effectLst/>
      </dgm:spPr>
      <dgm:t>
        <a:bodyPr/>
        <a:lstStyle/>
        <a:p>
          <a:r>
            <a:rPr lang="ru-RU" sz="25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2020 г.</a:t>
          </a:r>
        </a:p>
        <a:p>
          <a:r>
            <a:rPr lang="ru-RU" sz="25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57 078 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3,9%)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01D30A3-553A-468E-BD39-19DC3BABC385}" type="parTrans" cxnId="{ED928754-055D-4A13-8413-81E003893ABB}">
      <dgm:prSet/>
      <dgm:spPr/>
      <dgm:t>
        <a:bodyPr/>
        <a:lstStyle/>
        <a:p>
          <a:endParaRPr lang="ru-RU"/>
        </a:p>
      </dgm:t>
    </dgm:pt>
    <dgm:pt modelId="{4D624E71-5076-46F0-91BE-68643E2EE126}" type="sibTrans" cxnId="{ED928754-055D-4A13-8413-81E003893ABB}">
      <dgm:prSet/>
      <dgm:spPr/>
      <dgm:t>
        <a:bodyPr/>
        <a:lstStyle/>
        <a:p>
          <a:endParaRPr lang="ru-RU"/>
        </a:p>
      </dgm:t>
    </dgm:pt>
    <dgm:pt modelId="{F0A2EABB-658D-476B-AB72-24691C64BE48}">
      <dgm:prSet phldrT="[Текст]" custT="1"/>
      <dgm:spPr>
        <a:xfrm>
          <a:off x="2148683" y="2946888"/>
          <a:ext cx="1347149" cy="2125209"/>
        </a:xfrm>
        <a:noFill/>
        <a:ln>
          <a:noFill/>
        </a:ln>
        <a:effectLst/>
      </dgm:spPr>
      <dgm:t>
        <a:bodyPr/>
        <a:lstStyle/>
        <a:p>
          <a:r>
            <a:rPr lang="ru-RU" sz="25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2019 г.</a:t>
          </a:r>
        </a:p>
        <a:p>
          <a:r>
            <a:rPr lang="ru-RU" sz="25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54 956 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3,7%)</a:t>
          </a:r>
          <a:endParaRPr lang="ru-RU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E0EDBEA-BAAC-402B-9E66-BB1A8EBE692E}" type="sibTrans" cxnId="{C7D6DF31-C6A6-4814-8322-C0C85454BFFE}">
      <dgm:prSet/>
      <dgm:spPr/>
      <dgm:t>
        <a:bodyPr/>
        <a:lstStyle/>
        <a:p>
          <a:endParaRPr lang="ru-RU"/>
        </a:p>
      </dgm:t>
    </dgm:pt>
    <dgm:pt modelId="{156A38B1-AD5D-418C-9BE4-6730009791E7}" type="parTrans" cxnId="{C7D6DF31-C6A6-4814-8322-C0C85454BFFE}">
      <dgm:prSet/>
      <dgm:spPr/>
      <dgm:t>
        <a:bodyPr/>
        <a:lstStyle/>
        <a:p>
          <a:endParaRPr lang="ru-RU"/>
        </a:p>
      </dgm:t>
    </dgm:pt>
    <dgm:pt modelId="{F481E1B1-1198-47DD-8B2D-D8C86D406BAE}">
      <dgm:prSet phldrT="[Текст]" custT="1"/>
      <dgm:spPr>
        <a:xfrm>
          <a:off x="1035063" y="3864938"/>
          <a:ext cx="1164128" cy="1207159"/>
        </a:xfrm>
        <a:noFill/>
        <a:ln>
          <a:noFill/>
        </a:ln>
        <a:effectLst/>
      </dgm:spPr>
      <dgm:t>
        <a:bodyPr/>
        <a:lstStyle/>
        <a:p>
          <a:r>
            <a:rPr lang="ru-RU" sz="21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в 2018 г.</a:t>
          </a:r>
        </a:p>
        <a:p>
          <a:r>
            <a:rPr lang="ru-RU" sz="21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52 993 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(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+</a:t>
          </a:r>
          <a:r>
            <a:rPr lang="ru-RU" sz="1800" b="1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ea typeface="+mn-ea"/>
              <a:cs typeface="+mn-cs"/>
            </a:rPr>
            <a:t>2,4%)</a:t>
          </a:r>
          <a:endParaRPr lang="ru-RU" sz="2400" dirty="0">
            <a:solidFill>
              <a:srgbClr val="5B9BD5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5DBAB691-C7B3-4C49-9BD2-522D366CC4C0}" type="sibTrans" cxnId="{1E516999-607A-41E0-8CFC-F3E5E0E152B8}">
      <dgm:prSet/>
      <dgm:spPr/>
      <dgm:t>
        <a:bodyPr/>
        <a:lstStyle/>
        <a:p>
          <a:endParaRPr lang="ru-RU"/>
        </a:p>
      </dgm:t>
    </dgm:pt>
    <dgm:pt modelId="{B7150891-E3B6-40AD-8CC3-F351DB32F4DA}" type="parTrans" cxnId="{1E516999-607A-41E0-8CFC-F3E5E0E152B8}">
      <dgm:prSet/>
      <dgm:spPr/>
      <dgm:t>
        <a:bodyPr/>
        <a:lstStyle/>
        <a:p>
          <a:endParaRPr lang="ru-RU"/>
        </a:p>
      </dgm:t>
    </dgm:pt>
    <dgm:pt modelId="{40DA2929-E3C4-47C6-AE92-7295CE6FC87A}" type="pres">
      <dgm:prSet presAssocID="{2C546101-D245-40DA-BAB3-CB6A9F0963D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1B2857-47D0-421B-B90F-A7B3C3226B65}" type="pres">
      <dgm:prSet presAssocID="{2C546101-D245-40DA-BAB3-CB6A9F0963D1}" presName="arrow" presStyleLbl="bgShp" presStyleIdx="0" presStyleCnt="1"/>
      <dgm:spPr>
        <a:xfrm>
          <a:off x="192882" y="0"/>
          <a:ext cx="8115356" cy="5072098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654AA2DF-47DA-4F0B-8DC6-CC91359D43DF}" type="pres">
      <dgm:prSet presAssocID="{2C546101-D245-40DA-BAB3-CB6A9F0963D1}" presName="arrowDiagram4" presStyleCnt="0"/>
      <dgm:spPr/>
    </dgm:pt>
    <dgm:pt modelId="{1A81C6EF-810A-4144-BF59-C59735551D9C}" type="pres">
      <dgm:prSet presAssocID="{F481E1B1-1198-47DD-8B2D-D8C86D406BAE}" presName="bullet4a" presStyleLbl="node1" presStyleIdx="0" presStyleCnt="4"/>
      <dgm:spPr/>
    </dgm:pt>
    <dgm:pt modelId="{3D924E35-E7A3-4BC2-8B3E-B0DB95C42098}" type="pres">
      <dgm:prSet presAssocID="{F481E1B1-1198-47DD-8B2D-D8C86D406BA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92F88-E683-4A76-80E1-7D7187EE3ECD}" type="pres">
      <dgm:prSet presAssocID="{F0A2EABB-658D-476B-AB72-24691C64BE48}" presName="bullet4b" presStyleLbl="node1" presStyleIdx="1" presStyleCnt="4"/>
      <dgm:spPr/>
    </dgm:pt>
    <dgm:pt modelId="{63F89E27-FE3A-4E31-94C7-52B064E274A5}" type="pres">
      <dgm:prSet presAssocID="{F0A2EABB-658D-476B-AB72-24691C64BE48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0A3E4-E526-422C-81D4-D9F680E49BF6}" type="pres">
      <dgm:prSet presAssocID="{3B712680-9978-4A3A-8DEC-0C6FCC6FFA86}" presName="bullet4c" presStyleLbl="node1" presStyleIdx="2" presStyleCnt="4"/>
      <dgm:spPr/>
    </dgm:pt>
    <dgm:pt modelId="{EC02A604-25E2-4CF2-9693-55C13A13AEF7}" type="pres">
      <dgm:prSet presAssocID="{3B712680-9978-4A3A-8DEC-0C6FCC6FFA8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36DC4-4C14-4B67-B403-99D698940E0B}" type="pres">
      <dgm:prSet presAssocID="{6FFDA4E7-FB70-4A2D-B1ED-39A10685DFD9}" presName="bullet4d" presStyleLbl="node1" presStyleIdx="3" presStyleCnt="4"/>
      <dgm:spPr/>
    </dgm:pt>
    <dgm:pt modelId="{3029C38C-A929-445F-B854-115D48182DAF}" type="pres">
      <dgm:prSet presAssocID="{6FFDA4E7-FB70-4A2D-B1ED-39A10685DFD9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233A45-19F3-485A-9886-A5D0072A571B}" type="presOf" srcId="{3B712680-9978-4A3A-8DEC-0C6FCC6FFA86}" destId="{EC02A604-25E2-4CF2-9693-55C13A13AEF7}" srcOrd="0" destOrd="0" presId="urn:microsoft.com/office/officeart/2005/8/layout/arrow2"/>
    <dgm:cxn modelId="{62663468-3D68-44E5-AAE0-6A21A4E4F012}" type="presOf" srcId="{2C546101-D245-40DA-BAB3-CB6A9F0963D1}" destId="{40DA2929-E3C4-47C6-AE92-7295CE6FC87A}" srcOrd="0" destOrd="0" presId="urn:microsoft.com/office/officeart/2005/8/layout/arrow2"/>
    <dgm:cxn modelId="{1E516999-607A-41E0-8CFC-F3E5E0E152B8}" srcId="{2C546101-D245-40DA-BAB3-CB6A9F0963D1}" destId="{F481E1B1-1198-47DD-8B2D-D8C86D406BAE}" srcOrd="0" destOrd="0" parTransId="{B7150891-E3B6-40AD-8CC3-F351DB32F4DA}" sibTransId="{5DBAB691-C7B3-4C49-9BD2-522D366CC4C0}"/>
    <dgm:cxn modelId="{0EB47463-0DB3-4811-9F08-4A08F02B6213}" type="presOf" srcId="{F481E1B1-1198-47DD-8B2D-D8C86D406BAE}" destId="{3D924E35-E7A3-4BC2-8B3E-B0DB95C42098}" srcOrd="0" destOrd="0" presId="urn:microsoft.com/office/officeart/2005/8/layout/arrow2"/>
    <dgm:cxn modelId="{C7D6DF31-C6A6-4814-8322-C0C85454BFFE}" srcId="{2C546101-D245-40DA-BAB3-CB6A9F0963D1}" destId="{F0A2EABB-658D-476B-AB72-24691C64BE48}" srcOrd="1" destOrd="0" parTransId="{156A38B1-AD5D-418C-9BE4-6730009791E7}" sibTransId="{8E0EDBEA-BAAC-402B-9E66-BB1A8EBE692E}"/>
    <dgm:cxn modelId="{ED928754-055D-4A13-8413-81E003893ABB}" srcId="{2C546101-D245-40DA-BAB3-CB6A9F0963D1}" destId="{3B712680-9978-4A3A-8DEC-0C6FCC6FFA86}" srcOrd="2" destOrd="0" parTransId="{B01D30A3-553A-468E-BD39-19DC3BABC385}" sibTransId="{4D624E71-5076-46F0-91BE-68643E2EE126}"/>
    <dgm:cxn modelId="{3D33DEA8-7E27-4B06-B934-47C6E3F0D34B}" srcId="{2C546101-D245-40DA-BAB3-CB6A9F0963D1}" destId="{6FFDA4E7-FB70-4A2D-B1ED-39A10685DFD9}" srcOrd="3" destOrd="0" parTransId="{0788BD64-AFA9-477D-8E1B-B90B90B6F48A}" sibTransId="{B48DF9CA-014C-4030-B8E8-6E095B4D682C}"/>
    <dgm:cxn modelId="{11FCBBCC-880A-47B3-B4FD-A8EFEBEE9507}" type="presOf" srcId="{6FFDA4E7-FB70-4A2D-B1ED-39A10685DFD9}" destId="{3029C38C-A929-445F-B854-115D48182DAF}" srcOrd="0" destOrd="0" presId="urn:microsoft.com/office/officeart/2005/8/layout/arrow2"/>
    <dgm:cxn modelId="{7024693D-B70E-410C-9BEA-32B4A58306A3}" type="presOf" srcId="{F0A2EABB-658D-476B-AB72-24691C64BE48}" destId="{63F89E27-FE3A-4E31-94C7-52B064E274A5}" srcOrd="0" destOrd="0" presId="urn:microsoft.com/office/officeart/2005/8/layout/arrow2"/>
    <dgm:cxn modelId="{C4D087B5-B624-47AA-B027-F96195871D1D}" type="presParOf" srcId="{40DA2929-E3C4-47C6-AE92-7295CE6FC87A}" destId="{BE1B2857-47D0-421B-B90F-A7B3C3226B65}" srcOrd="0" destOrd="0" presId="urn:microsoft.com/office/officeart/2005/8/layout/arrow2"/>
    <dgm:cxn modelId="{002493EF-DE0A-4FBC-80BD-70282A85C946}" type="presParOf" srcId="{40DA2929-E3C4-47C6-AE92-7295CE6FC87A}" destId="{654AA2DF-47DA-4F0B-8DC6-CC91359D43DF}" srcOrd="1" destOrd="0" presId="urn:microsoft.com/office/officeart/2005/8/layout/arrow2"/>
    <dgm:cxn modelId="{0D670DBF-C0C3-4CAD-9A42-91598848D2CB}" type="presParOf" srcId="{654AA2DF-47DA-4F0B-8DC6-CC91359D43DF}" destId="{1A81C6EF-810A-4144-BF59-C59735551D9C}" srcOrd="0" destOrd="0" presId="urn:microsoft.com/office/officeart/2005/8/layout/arrow2"/>
    <dgm:cxn modelId="{E091BE7B-4D66-4ABC-8DA2-1FFD227AD9E1}" type="presParOf" srcId="{654AA2DF-47DA-4F0B-8DC6-CC91359D43DF}" destId="{3D924E35-E7A3-4BC2-8B3E-B0DB95C42098}" srcOrd="1" destOrd="0" presId="urn:microsoft.com/office/officeart/2005/8/layout/arrow2"/>
    <dgm:cxn modelId="{A764679D-6214-47FA-8DBB-54DAE8193478}" type="presParOf" srcId="{654AA2DF-47DA-4F0B-8DC6-CC91359D43DF}" destId="{4CD92F88-E683-4A76-80E1-7D7187EE3ECD}" srcOrd="2" destOrd="0" presId="urn:microsoft.com/office/officeart/2005/8/layout/arrow2"/>
    <dgm:cxn modelId="{F62D5724-EDE7-4F12-A223-A513F644388F}" type="presParOf" srcId="{654AA2DF-47DA-4F0B-8DC6-CC91359D43DF}" destId="{63F89E27-FE3A-4E31-94C7-52B064E274A5}" srcOrd="3" destOrd="0" presId="urn:microsoft.com/office/officeart/2005/8/layout/arrow2"/>
    <dgm:cxn modelId="{5EEEF82A-67A9-4FE7-8C9C-0CCBD228A7B9}" type="presParOf" srcId="{654AA2DF-47DA-4F0B-8DC6-CC91359D43DF}" destId="{E380A3E4-E526-422C-81D4-D9F680E49BF6}" srcOrd="4" destOrd="0" presId="urn:microsoft.com/office/officeart/2005/8/layout/arrow2"/>
    <dgm:cxn modelId="{11415F33-483B-414F-91D9-BCC019B612B7}" type="presParOf" srcId="{654AA2DF-47DA-4F0B-8DC6-CC91359D43DF}" destId="{EC02A604-25E2-4CF2-9693-55C13A13AEF7}" srcOrd="5" destOrd="0" presId="urn:microsoft.com/office/officeart/2005/8/layout/arrow2"/>
    <dgm:cxn modelId="{29CBFB34-66C4-492E-8756-0D60B4F7BED0}" type="presParOf" srcId="{654AA2DF-47DA-4F0B-8DC6-CC91359D43DF}" destId="{92636DC4-4C14-4B67-B403-99D698940E0B}" srcOrd="6" destOrd="0" presId="urn:microsoft.com/office/officeart/2005/8/layout/arrow2"/>
    <dgm:cxn modelId="{967F9C20-B799-49C0-9CAA-4917CC509FA1}" type="presParOf" srcId="{654AA2DF-47DA-4F0B-8DC6-CC91359D43DF}" destId="{3029C38C-A929-445F-B854-115D48182DAF}" srcOrd="7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9A59-9D6B-4480-B405-E3B67D56341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9DBDD-9005-4595-B49C-9CAF1E28A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EF312-11A3-4119-B7E7-4266CC3EDB87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007B6-7A3A-46B0-9E60-90E12A388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007B6-7A3A-46B0-9E60-90E12A38864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3525" y="714357"/>
            <a:ext cx="6624675" cy="2495565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          ДЛЯ </a:t>
            </a:r>
            <a:br>
              <a:rPr lang="ru-RU" sz="4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                 ГРАЖДАН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9980" y="2589201"/>
            <a:ext cx="8397990" cy="3359196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проекту решения совета депутатов МО Сертолово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бюджете муниципального образования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Сертоловское городское поселение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Всеволожского муниципального района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 </a:t>
            </a:r>
          </a:p>
          <a:p>
            <a:pPr algn="r"/>
            <a:r>
              <a:rPr lang="ru-RU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2022 год и на плановый период 2023 и 2024 годов </a:t>
            </a:r>
          </a:p>
          <a:p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41" y="252370"/>
            <a:ext cx="1241442" cy="139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31"/>
            <a:ext cx="7119958" cy="14287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прогнозируемое поступление доходной части бюджета МО Сертолово</a:t>
            </a:r>
            <a:endParaRPr lang="ru-RU" sz="2000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3005" y="1488195"/>
          <a:ext cx="8397991" cy="5080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012"/>
                <a:gridCol w="1684981"/>
                <a:gridCol w="1404342"/>
                <a:gridCol w="1179656"/>
              </a:tblGrid>
              <a:tr h="783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74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276 244,9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221 747,4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193 949,9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5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из районного и областного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174 227,3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182 599,5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191 591,3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7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капитальные вложения в объекты муниципальной собственности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17 956,8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33 891,5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5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жильем молодых семей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3 221,6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82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модернизацию объекта спортивной инфраструктуры для занятий физической культурой и спортом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56 677,3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755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субсидии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18 956,8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71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2 972,4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2 972,4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7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профилактику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безнадзорности и правонарушений несовершеннолетних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2 262,9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2 337,5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74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мероприятий в сфере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административных правонарушений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928694" cy="104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/>
        </p:nvGraphicFramePr>
        <p:xfrm>
          <a:off x="299979" y="252369"/>
          <a:ext cx="8617068" cy="6427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3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33427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расходной части бюджета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МО Сертолово</a:t>
            </a:r>
            <a:endParaRPr lang="ru-RU" sz="2200" b="1" dirty="0"/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1" y="1858941"/>
          <a:ext cx="8501123" cy="473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045"/>
                <a:gridCol w="1022364"/>
                <a:gridCol w="1350981"/>
                <a:gridCol w="1277955"/>
                <a:gridCol w="1220778"/>
              </a:tblGrid>
              <a:tr h="8994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классификации расходов бюджета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Разделы,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подразделы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076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(всего),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507 958,0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429 503,5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383 235,0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647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103 028,1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96 982,7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97 128,3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47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2 972,4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2 972,4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20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415,6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14 625,0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13 927,6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52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97 973,2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82 156,7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75 962,9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86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160 072,6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293,7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135 147,6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620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4  408,7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4 408,7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4 408,7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47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34 504,9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33 674,3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35 136,7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47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16 967,4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427,2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13 427,2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647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73 059,4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6 407,1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6 540,3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46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массовой информации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1 555,7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1 555,7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1 555,7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3000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858048" cy="1000132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Сертолово в 2022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665108" y="1454076"/>
          <a:ext cx="8318557" cy="507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3000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30"/>
            <a:ext cx="7596270" cy="11430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 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бюджета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сертолово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14" y="179343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927" y="1238220"/>
          <a:ext cx="8858312" cy="5483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852"/>
                <a:gridCol w="1390975"/>
                <a:gridCol w="1244556"/>
                <a:gridCol w="1024929"/>
              </a:tblGrid>
              <a:tr h="5111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муниципальной программы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72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«Профилактика и противодействие коррупции в муниципальном образовании Сертолово Всеволожского муниципального района Ленинградской области» на 2020-2029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8461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«Устойчивое развитие территории МО Сертолово» на 2019-2023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годы (    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2297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инженерной и транспортной инфраструктуры на территории МО Сертолово» на 2017-2022 годы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39 976,9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44 767,2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722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«Энергосбережение и повышение энергетической эффективности в сфере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жилищно-коммунального хозяйства МО Сертолово» на 2020-2022 годы»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9 060,8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13 661,0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10 745,0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260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«Благоустроенный город Сертолово» на 2017-2024 годы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148 624,7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137 871,6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138 186,4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038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«Молодое поколение МО Сертолово» на 2020-2024 годы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1659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культуры в МО Сертолово» на 2020-2024 годы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644,9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33 674,3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35 136,7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293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физической культуры и спорта в МО Сертолово» на 2020-2024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73 059,4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6 407,1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6 540,3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071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«Безопасный город Сертолово» на 2020-2022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4 551,0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3 799,0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037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«Информирование населения о деятельности органов местного самоуправления МО Сертолово» на 2022-2026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5525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«Обеспечение качественным жильем граждан, проживающих на территории муниципального образования Сертолово Всеволожского муниципального района Ленинградской области» на 2018-2022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3 540,2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997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382,8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250 213,7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206 162,4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559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186 575,2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179 289,8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177 072,6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62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507 958,0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429 503,5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383 235,0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006" y="1384271"/>
            <a:ext cx="3067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«Профилактика и противодействие коррупции в муниципальном образовании Сертолово Всеволожского муниципального района Ленинградской области» на 2020-2029 годы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953" y="1420786"/>
            <a:ext cx="3176631" cy="22638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«Профилактика и противодействие коррупции в муниципальном образовании Сертолово Всеволожского муниципального района Ленинградской области» на 2020-2029 годы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78252" y="1384272"/>
            <a:ext cx="4856229" cy="2300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программе запланированы бюджетные ассигнования на профессиональную подготовку муниципальных служащих, а также на выпуск и распространение информационных материалов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направленности.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6" idx="3"/>
          </p:cNvCxnSpPr>
          <p:nvPr/>
        </p:nvCxnSpPr>
        <p:spPr>
          <a:xfrm>
            <a:off x="3403584" y="2552689"/>
            <a:ext cx="43815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26953" y="3940182"/>
            <a:ext cx="3140118" cy="25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«Устойчивое развитие территории МО Сертолово» на 2019-2023 годы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78253" y="3940182"/>
            <a:ext cx="4929255" cy="2555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рамках программы  запланированы средства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разработку проектов планировки, межевания и на внесение изменений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генеральный план и правила землепользования и застройки МО Сертолово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403584" y="5254650"/>
            <a:ext cx="43815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953" y="1238220"/>
            <a:ext cx="8617068" cy="693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инженерной и транспортной инфраструктуры на территории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 Сертолово» на 2017-2022 годы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440" y="2735254"/>
            <a:ext cx="4016429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объекта транспортной инфраструктуры: «Участок №1 к объекту спорта - плавательный бассейн в г. Сертолово»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735254"/>
            <a:ext cx="4198995" cy="839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 проектируемой улицы №1 в створе продолжения ул. Центральная и ул. Дмитрия Кожемякина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440" y="3684591"/>
            <a:ext cx="3614787" cy="6572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реконструкция объекта «Проезд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мкрн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Чёрная Речка 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Сертолово-2»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440" y="4524390"/>
            <a:ext cx="4454586" cy="7667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актуализацию схем теплоснабжения, водоснабжения и водоотведения на территории МО Сертолово с учетом перспективы развития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10156" y="3684590"/>
            <a:ext cx="3760839" cy="6572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работ строительству участка улицы №1 к объекту спорта – плавательный бассейн в г. Сертолово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92082" y="2078019"/>
            <a:ext cx="7923321" cy="4746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0441" y="5546754"/>
            <a:ext cx="8617067" cy="949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инженерной и транспортной инфраструктуры к земельным участкам для ИЖС, выделенным для многодетных семей, по адресу: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Чёрная Речка, г. Сертолово, Всеволожский район,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56208" y="4670442"/>
            <a:ext cx="3614787" cy="766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Проектирование, реконструкция, модернизация и строительство участков сети уличного освещения города Сертолово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 в сфере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жилищно-коммунального хозяйства МО Сертолово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2020-2022 годы»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492" y="2735253"/>
            <a:ext cx="3651300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утепление фасадов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многоквартирных домов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2544" y="1968480"/>
            <a:ext cx="8032860" cy="62072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9576" y="3721104"/>
            <a:ext cx="4929255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замена оборудования внутридомовых инженерных систем исчерпавшего  нормативный срок эксплуатации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41740" y="4743468"/>
            <a:ext cx="3943404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установка и замена индивидуальных приборов учета коммунальных ресурсов в муниципальных жилых помещениях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83182" y="5729319"/>
            <a:ext cx="3833865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установка автоматизированных индивидуальных тепловых пунктов в многоквартирных домах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Современные технологии энергосбережения для бизнес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Современные технологии энергосбережения для бизнес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979" y="5108598"/>
            <a:ext cx="3176631" cy="1513003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5010156" y="2735253"/>
            <a:ext cx="3651300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утепление крыш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многоквартирных домов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«Благоустроенный город Сертолово» на 2017-2024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466" y="2516175"/>
            <a:ext cx="6499314" cy="7667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искусственных неровностей, замена пешеходных ограждений,  дорожных знаков и светофоров, текущий ремонт трещин и выбоин асфальтобетонных покрытий на всей улично-дорожной сети г. Сертолово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2544" y="1968480"/>
            <a:ext cx="7923321" cy="40164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81220" y="5692807"/>
            <a:ext cx="6462801" cy="8763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механизированная уборка автомобильных дорог, проездов к дворовым территориям с элементами ручной уборки в зимнее и летнее время, 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санитарное содержание территории и улично-дорожной сети,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содержание ливневой канализации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11480" y="4670442"/>
            <a:ext cx="4381560" cy="5476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асфальтобетонных покрытий проездов к дворовым территориям многоквартирных домов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50960" y="3648078"/>
            <a:ext cx="4052943" cy="5842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капитальный ремонт автомобильных дорог и проездов города Сертолово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Современные технологии энергосбережения для бизнес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Массарская\Desktop\Бюджет для граждан ОБЩАЯ\иконки\premium-icon-road-work-7706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467" y="4762591"/>
            <a:ext cx="1862162" cy="1862162"/>
          </a:xfrm>
          <a:prstGeom prst="rect">
            <a:avLst/>
          </a:prstGeom>
          <a:noFill/>
        </p:spPr>
      </p:pic>
      <p:pic>
        <p:nvPicPr>
          <p:cNvPr id="1027" name="Picture 3" descr="C:\Users\Массарская\Desktop\Бюджет для граждан ОБЩАЯ\иконки\premium-icon-village-216934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4884" y="2589201"/>
            <a:ext cx="1862163" cy="18621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«Благоустроенный город Сертолово» на 2017-2024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6031" y="1968480"/>
            <a:ext cx="8105886" cy="4746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программы запланировано: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492" y="2625713"/>
            <a:ext cx="2117754" cy="1789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Озеленение, уход за газонами и зелеными  насаждениями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493" y="4670442"/>
            <a:ext cx="2190780" cy="182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территорий, детских и спортивных площадок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85" y="4633929"/>
            <a:ext cx="2555910" cy="1789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Содержание, техническое обслуживание и оплата электроэнергии по уличному освещению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86" y="2625714"/>
            <a:ext cx="2555910" cy="17891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Подготовка и оформление праздничных мероприятий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ФОТО\DGWsuMPiCU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51" y="2662227"/>
            <a:ext cx="3101190" cy="38914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40" y="142830"/>
            <a:ext cx="1241442" cy="139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23986" y="507960"/>
            <a:ext cx="708352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 Сертолово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6031" y="1566837"/>
            <a:ext cx="8507529" cy="51118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Се́ртолово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(финск. </a:t>
            </a:r>
            <a:r>
              <a:rPr lang="ru-RU" sz="1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Sierattala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 — город (с 1998) во Всеволожском районе Ленинградской области. Основан в 1936 году как военный посёлок в приграничной зоне на месте бывшей </a:t>
            </a:r>
            <a:r>
              <a:rPr lang="ru-RU" sz="1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ингерманландской</a:t>
            </a:r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деревни, жители которой были депортированы.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составе муниципального образования Сертоловское городское поселение Всеволожского муниципального района Ленинградской области 2 населенных пункта: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1.) г. Сертолово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2.) п. Западная Лица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состав г. Сертолово входят :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-микрорайон Сертолово-1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- микрорайон Сертолово-2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- микрорайон Чёрная Речка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	-жилой район Модуль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Цель основания Сертолово — усиление обороны северо-западной границы нашей страны.</a:t>
            </a:r>
          </a:p>
          <a:p>
            <a:r>
              <a:rPr lang="ru-RU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Административным центром муниципального образования Сертолово является город Сертолово.</a:t>
            </a:r>
            <a:endParaRPr lang="ru-RU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«Молодое поколение МО Сертолово» на 2020-2024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927" y="1931967"/>
            <a:ext cx="4929255" cy="14970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 для детей и молодежи, направленных на поддержку интеллектуального и творческого развития детей, подростков и молодежи, молодых людей с ограниченными возможностями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sun9-34.userapi.com/impf/-qRoKKv0vCyBxETA70CRYHue60Y6WzmBFku7_Q/M-0nkdmhwWI.jpg?size=1280x853&amp;quality=95&amp;sign=0c9e387e833dd94c0c8221361da5913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8773" y="1858941"/>
            <a:ext cx="3513123" cy="2341167"/>
          </a:xfrm>
          <a:prstGeom prst="rect">
            <a:avLst/>
          </a:prstGeom>
          <a:noFill/>
        </p:spPr>
      </p:pic>
      <p:pic>
        <p:nvPicPr>
          <p:cNvPr id="2050" name="Picture 2" descr="G:\ФОТО\Молодежь\Стипендиат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31" y="3611565"/>
            <a:ext cx="4418892" cy="2941531"/>
          </a:xfrm>
          <a:prstGeom prst="rect">
            <a:avLst/>
          </a:prstGeom>
          <a:noFill/>
        </p:spPr>
      </p:pic>
      <p:pic>
        <p:nvPicPr>
          <p:cNvPr id="2051" name="Picture 3" descr="G:\ФОТО\Молодежь\2- 12 апреля, сертоловские отряды Юнармейцев «Копорье» и «Отряд имени героя Д.С. Молодцова» приняли участие в торжественном митинге, посвящённом 60 -летию полёта Юрия Гагарина в космо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5286" y="4308887"/>
            <a:ext cx="3322684" cy="2269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«Молодое поколение МО Сертолово» на 2020-2024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3467" y="1858942"/>
            <a:ext cx="4016430" cy="10223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временной занятости подростков и молодежи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5026" y="2662227"/>
            <a:ext cx="4089456" cy="10223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Выплата именной стипендии МО Сертолово для поощрения талантливых детей и молодежи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un9-77.userapi.com/impf/MfQClWCi_OrnigeQVXgyb_UyuOhqDQA5lEHZcg/Tyg8H-itjp8.jpg?size=1280x720&amp;quality=95&amp;sign=e82307f6751650dcabc77dd6c16eeab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7" y="4086234"/>
            <a:ext cx="4454586" cy="2505705"/>
          </a:xfrm>
          <a:prstGeom prst="rect">
            <a:avLst/>
          </a:prstGeom>
          <a:noFill/>
        </p:spPr>
      </p:pic>
      <p:pic>
        <p:nvPicPr>
          <p:cNvPr id="3074" name="Picture 2" descr="G:\ФОТО\Молодежь\Росток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952" y="3355975"/>
            <a:ext cx="3979917" cy="2838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культуры в МО Сертолово» на 2020-2024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953" y="1822428"/>
            <a:ext cx="8763120" cy="949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развитие и поддержку творческих коллективов, организация и проведение праздничных мероприятий, творческих встреч для населения, культурного досуга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ФОТО\Культура\Судар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375" y="3136897"/>
            <a:ext cx="4323564" cy="3067091"/>
          </a:xfrm>
          <a:prstGeom prst="rect">
            <a:avLst/>
          </a:prstGeom>
          <a:noFill/>
        </p:spPr>
      </p:pic>
      <p:pic>
        <p:nvPicPr>
          <p:cNvPr id="4099" name="Picture 3" descr="G:\ФОТО\Культура\13.11 - ветераны (РХБЗ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889" y="3136896"/>
            <a:ext cx="4166550" cy="30305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МО Сертолово» на 2020-2024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953" y="1822428"/>
            <a:ext cx="8763120" cy="511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физкультурно-оздоровительных и спортивно-массовых мероприятий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ФОТО\Физкультура\Сертоловская лыжня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27" y="2479662"/>
            <a:ext cx="4472762" cy="2983298"/>
          </a:xfrm>
          <a:prstGeom prst="rect">
            <a:avLst/>
          </a:prstGeom>
          <a:noFill/>
        </p:spPr>
      </p:pic>
      <p:pic>
        <p:nvPicPr>
          <p:cNvPr id="5123" name="Picture 3" descr="G:\ФОТО\Физкультура\спорт для всех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565" y="3465513"/>
            <a:ext cx="4162482" cy="29210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МО Сертолово» на 2020-2024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953" y="1822428"/>
            <a:ext cx="8763120" cy="5111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Строительство объекта «Физкультурно-оздоровительный комплекс с универсальным игровым залом 36х18 м»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Массарская\Downloads\WhatsApp Image 2022-07-28 at 14.43.5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776" y="2479662"/>
            <a:ext cx="8537095" cy="39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58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«Безопасный город Сертолово» на 2020-2022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Массарская\Desktop\Бюджет для граждан ОБЩАЯ\иконки\free-icon-advertising-108779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27" y="4341825"/>
            <a:ext cx="2200269" cy="220026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90440" y="1858941"/>
            <a:ext cx="4527612" cy="10223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работы  добровольной народной дружины по охране общественного порядка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1883" y="2990844"/>
            <a:ext cx="4746690" cy="11684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Обслуживание пожарных кранов в здании администрации, установка пожарного дымового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извещателя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19376" y="4268799"/>
            <a:ext cx="4710177" cy="11684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лабораторных исследований воды родников и водоёмов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87793" y="5546754"/>
            <a:ext cx="4819716" cy="11684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Информирование населения о мерах безопасности жизнедеятельности и стратегии поведения в опасных для человека ситуациях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Массарская\Desktop\Бюджет для граждан ОБЩАЯ\иконки\free-icon-social-care-9213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6267" y="1968481"/>
            <a:ext cx="1898676" cy="18986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7302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«Информирование населения о деятельности органов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местного самоуправления МО Сертолово» на 2022-2026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6492" y="2004993"/>
            <a:ext cx="3468735" cy="1825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официального сайта администрации МО Сертолово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2922" y="4451364"/>
            <a:ext cx="4089456" cy="20812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Опубликование информации о деятельности органов местного самоуправления, нормативно-правовых актов и иной публичной информации в газете «Петербургский рубеж»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Массарская\Desktop\Бюджет для граждан ОБЩАЯ\иконки\free-icon-feedback-9454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4364" y="2333610"/>
            <a:ext cx="1968567" cy="1789137"/>
          </a:xfrm>
          <a:prstGeom prst="rect">
            <a:avLst/>
          </a:prstGeom>
          <a:noFill/>
        </p:spPr>
      </p:pic>
      <p:pic>
        <p:nvPicPr>
          <p:cNvPr id="15363" name="Picture 3" descr="C:\Users\Массарская\Desktop\Бюджет для граждан ОБЩАЯ\иконки\premium-icon-security-official-401164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09" y="4670442"/>
            <a:ext cx="1784388" cy="1784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27" y="142830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МО Сертолово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40" y="1128681"/>
            <a:ext cx="8690094" cy="1022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"Обеспечение качественным жильем граждан, проживающих на территории муниципального образования Сертолово Всеволожского муниципального района Ленинградской области" на 2018-2023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C:\Users\Массарская\Desktop\Бюджет для граждан ОБЩАЯ\иконки\free-icon-children-26408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13" y="4378338"/>
            <a:ext cx="2109783" cy="2109783"/>
          </a:xfrm>
          <a:prstGeom prst="rect">
            <a:avLst/>
          </a:prstGeom>
          <a:noFill/>
        </p:spPr>
      </p:pic>
      <p:pic>
        <p:nvPicPr>
          <p:cNvPr id="14338" name="Picture 2" descr="C:\Users\Массарская\Desktop\Бюджет для граждан ОБЩАЯ\иконки\premium-icon-house-216335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20" y="4305312"/>
            <a:ext cx="2117754" cy="211775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36492" y="2406637"/>
            <a:ext cx="8324964" cy="15335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программы предусмотрены бюджетные ассигнования на поддержку граждан, нуждающихся в улучшении жилищных условий, в том числе молодых граждан (молодых семей, многодетных семей и семей работников бюджетной сферы)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ertol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570"/>
            <a:ext cx="9144000" cy="682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2545" y="1092167"/>
            <a:ext cx="8215424" cy="4524315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9600" kern="10" dirty="0" smtClean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r>
              <a:rPr lang="ru-RU" sz="9600" kern="10" dirty="0" smtClean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за </a:t>
            </a:r>
          </a:p>
          <a:p>
            <a:r>
              <a:rPr lang="ru-RU" sz="9600" kern="10" dirty="0" smtClean="0">
                <a:ln w="34925">
                  <a:solidFill>
                    <a:srgbClr val="EAEAEA"/>
                  </a:solidFill>
                  <a:bevel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внимание!!!</a:t>
            </a:r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96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4" y="142831"/>
            <a:ext cx="1168416" cy="13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Демографическая ситуация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71546"/>
            <a:ext cx="43577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59 256 человек </a:t>
            </a:r>
            <a:r>
              <a:rPr lang="ru-RU" sz="2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численность населения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 Сертолово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начало 2021 года</a:t>
            </a:r>
            <a:endParaRPr lang="ru-RU" sz="2400" b="0" cap="none" spc="0" dirty="0">
              <a:ln w="18415" cmpd="sng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428736"/>
          <a:ext cx="85011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14" y="142831"/>
            <a:ext cx="1168416" cy="13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ТЕРМИНЫ И ОПРЕДЕЛЕНИЯ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04800" y="1554162"/>
            <a:ext cx="8686800" cy="50879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-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 бюджета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Дефицит бюджета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превышение расходов бюджета над его доходами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Профицит бюджета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Межбюджетные трансферты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Дотации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14" y="142831"/>
            <a:ext cx="1108500" cy="124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>
            <a:spLocks noChangeArrowheads="1"/>
          </p:cNvSpPr>
          <p:nvPr/>
        </p:nvSpPr>
        <p:spPr bwMode="auto">
          <a:xfrm>
            <a:off x="1285830" y="1420785"/>
            <a:ext cx="2263806" cy="208124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" name="object 2"/>
          <p:cNvSpPr>
            <a:spLocks noChangeArrowheads="1"/>
          </p:cNvSpPr>
          <p:nvPr/>
        </p:nvSpPr>
        <p:spPr bwMode="auto">
          <a:xfrm>
            <a:off x="5557851" y="1493811"/>
            <a:ext cx="2300319" cy="204472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3986" y="507960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5"/>
          <p:cNvSpPr>
            <a:spLocks noChangeArrowheads="1"/>
          </p:cNvSpPr>
          <p:nvPr/>
        </p:nvSpPr>
        <p:spPr bwMode="auto">
          <a:xfrm>
            <a:off x="190439" y="3136896"/>
            <a:ext cx="1789137" cy="8763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6" name="object 5"/>
          <p:cNvSpPr>
            <a:spLocks noChangeArrowheads="1"/>
          </p:cNvSpPr>
          <p:nvPr/>
        </p:nvSpPr>
        <p:spPr bwMode="auto">
          <a:xfrm>
            <a:off x="4645026" y="3246435"/>
            <a:ext cx="1716111" cy="9493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7" name="object 5"/>
          <p:cNvSpPr>
            <a:spLocks noChangeArrowheads="1"/>
          </p:cNvSpPr>
          <p:nvPr/>
        </p:nvSpPr>
        <p:spPr bwMode="auto">
          <a:xfrm>
            <a:off x="5776929" y="3830643"/>
            <a:ext cx="1752624" cy="8763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8" name="object 5"/>
          <p:cNvSpPr>
            <a:spLocks noChangeArrowheads="1"/>
          </p:cNvSpPr>
          <p:nvPr/>
        </p:nvSpPr>
        <p:spPr bwMode="auto">
          <a:xfrm>
            <a:off x="7164423" y="3246435"/>
            <a:ext cx="1598573" cy="9493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9" name="object 5"/>
          <p:cNvSpPr>
            <a:spLocks noChangeArrowheads="1"/>
          </p:cNvSpPr>
          <p:nvPr/>
        </p:nvSpPr>
        <p:spPr bwMode="auto">
          <a:xfrm>
            <a:off x="1139778" y="3757617"/>
            <a:ext cx="1817651" cy="9858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dirty="0" smtClean="0">
                <a:latin typeface="Franklin Gothic Book" pitchFamily="34" charset="0"/>
              </a:rPr>
              <a:t> 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20" name="object 5"/>
          <p:cNvSpPr>
            <a:spLocks noChangeArrowheads="1"/>
          </p:cNvSpPr>
          <p:nvPr/>
        </p:nvSpPr>
        <p:spPr bwMode="auto">
          <a:xfrm>
            <a:off x="2673324" y="3209922"/>
            <a:ext cx="1817651" cy="9858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dirty="0">
              <a:latin typeface="Franklin Gothic Boo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1161" y="3903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90440" y="3209923"/>
            <a:ext cx="18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486 790,6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Прямоугольник 33"/>
          <p:cNvSpPr>
            <a:spLocks noChangeArrowheads="1"/>
          </p:cNvSpPr>
          <p:nvPr/>
        </p:nvSpPr>
        <p:spPr bwMode="auto">
          <a:xfrm>
            <a:off x="446031" y="2917819"/>
            <a:ext cx="138749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2022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33"/>
          <p:cNvSpPr>
            <a:spLocks noChangeArrowheads="1"/>
          </p:cNvSpPr>
          <p:nvPr/>
        </p:nvSpPr>
        <p:spPr bwMode="auto">
          <a:xfrm>
            <a:off x="1395369" y="3538539"/>
            <a:ext cx="1533546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2023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Прямоугольник 33"/>
          <p:cNvSpPr>
            <a:spLocks noChangeArrowheads="1"/>
          </p:cNvSpPr>
          <p:nvPr/>
        </p:nvSpPr>
        <p:spPr bwMode="auto">
          <a:xfrm>
            <a:off x="2928915" y="2990845"/>
            <a:ext cx="138749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Прямоугольник 33"/>
          <p:cNvSpPr>
            <a:spLocks noChangeArrowheads="1"/>
          </p:cNvSpPr>
          <p:nvPr/>
        </p:nvSpPr>
        <p:spPr bwMode="auto">
          <a:xfrm>
            <a:off x="7383500" y="2990844"/>
            <a:ext cx="1424007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2024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Прямоугольник 33"/>
          <p:cNvSpPr>
            <a:spLocks noChangeArrowheads="1"/>
          </p:cNvSpPr>
          <p:nvPr/>
        </p:nvSpPr>
        <p:spPr bwMode="auto">
          <a:xfrm>
            <a:off x="6178572" y="3611566"/>
            <a:ext cx="1387494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2023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Прямоугольник 33"/>
          <p:cNvSpPr>
            <a:spLocks noChangeArrowheads="1"/>
          </p:cNvSpPr>
          <p:nvPr/>
        </p:nvSpPr>
        <p:spPr bwMode="auto">
          <a:xfrm>
            <a:off x="4864104" y="2954332"/>
            <a:ext cx="1424007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2022 г.</a:t>
            </a:r>
            <a:endParaRPr lang="ru-RU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76291" y="3830644"/>
            <a:ext cx="18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439 021,3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73324" y="3282948"/>
            <a:ext cx="182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413 014,4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8052" y="3246435"/>
            <a:ext cx="160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507 958,0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2981" y="3940183"/>
            <a:ext cx="171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429 503,5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1837" y="3282948"/>
            <a:ext cx="167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383 235,0</a:t>
            </a:r>
            <a:endParaRPr lang="ru-RU" sz="24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5" name="Picture 2" descr="https://regnum.ru/uploads/pictures/news/2018/04/03/regnum_picture_1522788411121984_norm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182" y="4853007"/>
            <a:ext cx="2927332" cy="182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bject 3"/>
          <p:cNvSpPr>
            <a:spLocks noChangeArrowheads="1"/>
          </p:cNvSpPr>
          <p:nvPr/>
        </p:nvSpPr>
        <p:spPr bwMode="auto">
          <a:xfrm>
            <a:off x="5010156" y="4889520"/>
            <a:ext cx="1241442" cy="985851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7" name="object 2"/>
          <p:cNvSpPr>
            <a:spLocks noChangeArrowheads="1"/>
          </p:cNvSpPr>
          <p:nvPr/>
        </p:nvSpPr>
        <p:spPr bwMode="auto">
          <a:xfrm>
            <a:off x="6908832" y="5437215"/>
            <a:ext cx="1277955" cy="985851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9518" y="4853006"/>
            <a:ext cx="4162482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Дефицит бюджета</a:t>
            </a:r>
          </a:p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на  2022 год  составляет 21 167,4</a:t>
            </a:r>
          </a:p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Профицит бюджета</a:t>
            </a:r>
          </a:p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на 2023 год составляет 9 517,8</a:t>
            </a:r>
          </a:p>
          <a:p>
            <a:pPr marL="12697" defTabSz="914157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на  2024 </a:t>
            </a:r>
            <a:r>
              <a:rPr lang="ru-RU" b="1" spc="-40" dirty="0" smtClean="0">
                <a:solidFill>
                  <a:srgbClr val="FF00FF"/>
                </a:solidFill>
                <a:latin typeface="Times New Roman"/>
                <a:cs typeface="Times New Roman"/>
              </a:rPr>
              <a:t>год   </a:t>
            </a:r>
            <a:r>
              <a:rPr lang="ru-RU" b="1" dirty="0" smtClean="0">
                <a:solidFill>
                  <a:srgbClr val="FF00FF"/>
                </a:solidFill>
                <a:latin typeface="Times New Roman"/>
                <a:cs typeface="Times New Roman"/>
              </a:rPr>
              <a:t>составляет 29 779,4</a:t>
            </a:r>
            <a:endParaRPr lang="ru-RU" dirty="0"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14" y="142830"/>
            <a:ext cx="1277956" cy="143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87473" y="325395"/>
            <a:ext cx="708352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74967" y="1493811"/>
            <a:ext cx="3030579" cy="19351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ДОХОДЫ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Constantia" pitchFamily="18" charset="0"/>
              </a:rPr>
              <a:t>БЮДЖЕТА</a:t>
            </a:r>
            <a:endParaRPr lang="ru-RU" sz="28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2600299" y="2516175"/>
            <a:ext cx="474669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05546" y="2552688"/>
            <a:ext cx="43815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4"/>
            <a:endCxn id="36" idx="0"/>
          </p:cNvCxnSpPr>
          <p:nvPr/>
        </p:nvCxnSpPr>
        <p:spPr>
          <a:xfrm rot="5400000">
            <a:off x="4425949" y="3593308"/>
            <a:ext cx="328617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альтернативный процесс 29"/>
          <p:cNvSpPr/>
          <p:nvPr/>
        </p:nvSpPr>
        <p:spPr>
          <a:xfrm>
            <a:off x="226953" y="3355974"/>
            <a:ext cx="2336832" cy="30670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113" algn="ctr">
              <a:spcBef>
                <a:spcPts val="100"/>
              </a:spcBef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Поступления от  уплаты налогов,  установленных  Налоговым кодексом  Российской</a:t>
            </a:r>
          </a:p>
          <a:p>
            <a:pPr marL="11113" algn="ctr"/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 (налог на доходы физических лиц, земельный, налоги на имущество и др.)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6580215" y="3392486"/>
            <a:ext cx="2300319" cy="303057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00"/>
              </a:spcBef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 (плата за негативное воздействие на окружающую среду,  доходы от продажи и аренды имущества и др.)</a:t>
            </a:r>
          </a:p>
        </p:txBody>
      </p:sp>
      <p:sp>
        <p:nvSpPr>
          <p:cNvPr id="33" name="Выноска со стрелкой вниз 32"/>
          <p:cNvSpPr/>
          <p:nvPr/>
        </p:nvSpPr>
        <p:spPr>
          <a:xfrm>
            <a:off x="263466" y="1858941"/>
            <a:ext cx="2336832" cy="149703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НАЛОГОВЫЕ ДОХОДЫ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6543702" y="1822428"/>
            <a:ext cx="2336832" cy="157005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НЕНАЛОГОВЫЕ ДОХОДЫ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6" name="Выноска со стрелкой вниз 35"/>
          <p:cNvSpPr/>
          <p:nvPr/>
        </p:nvSpPr>
        <p:spPr>
          <a:xfrm>
            <a:off x="3111480" y="3757617"/>
            <a:ext cx="2957553" cy="135098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БЕЗВОЗМЕЗДНЫЕ ПОСТУПЛЕНИЯ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2855889" y="5108598"/>
            <a:ext cx="3578274" cy="127795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00"/>
              </a:spcBef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"/>
              </a:spcBef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</a:t>
            </a:r>
          </a:p>
          <a:p>
            <a:pPr algn="ctr"/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системы (межбюджетные трансферты),  организаций, граждан (кроме налоговых и  неналоговых доходов)</a:t>
            </a:r>
          </a:p>
          <a:p>
            <a:pPr marL="11113"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q/qEkwMlpKndo820SBINVDW7Pm5f94YiULatcrug/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421" y="690525"/>
            <a:ext cx="7412138" cy="5915106"/>
          </a:xfrm>
          <a:prstGeom prst="rect">
            <a:avLst/>
          </a:prstGeom>
          <a:noFill/>
        </p:spPr>
      </p:pic>
      <p:pic>
        <p:nvPicPr>
          <p:cNvPr id="3" name="Picture 6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14" y="106317"/>
            <a:ext cx="1277956" cy="143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9303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643051"/>
          <a:ext cx="8643996" cy="492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894"/>
                <a:gridCol w="1686801"/>
                <a:gridCol w="1606572"/>
                <a:gridCol w="1582729"/>
              </a:tblGrid>
              <a:tr h="937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896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167 264,0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173 492,2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180 082,8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73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73 974,0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79 152,2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84 692,8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1 750,0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1 800,0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1 850,0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22 500,0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23 500,0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69 500,0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70 000,0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0"/>
            <a:ext cx="7523244" cy="16763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прогнозируемое поступление доходной части бюджета МО Сертолово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953" y="288882"/>
            <a:ext cx="102060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604" y="179343"/>
            <a:ext cx="7235904" cy="13922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прогнозируемое поступление доходной части бюджета МО Сертолово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3005" y="1785915"/>
          <a:ext cx="8485274" cy="4710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966"/>
                <a:gridCol w="1834586"/>
                <a:gridCol w="1637509"/>
                <a:gridCol w="1414213"/>
              </a:tblGrid>
              <a:tr h="1050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6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43 281,7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43 781,7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38 981,7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66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плата за земельные  участки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02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сдачу в аренду имущества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12 430,8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12 930,8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130,8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83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Плата за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найм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помещений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83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имущества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83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 продажи земельных участков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1251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9190</TotalTime>
  <Words>1709</Words>
  <PresentationFormat>Экран (4:3)</PresentationFormat>
  <Paragraphs>400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БЮДЖЕТ                 ДЛЯ                        ГРАЖДАН</vt:lpstr>
      <vt:lpstr>Слайд 2</vt:lpstr>
      <vt:lpstr>Слайд 3</vt:lpstr>
      <vt:lpstr>Слайд 4</vt:lpstr>
      <vt:lpstr>Слайд 5</vt:lpstr>
      <vt:lpstr>Слайд 6</vt:lpstr>
      <vt:lpstr>Слайд 7</vt:lpstr>
      <vt:lpstr>Доходы  прогнозируемое поступление доходной части бюджета МО Сертолово</vt:lpstr>
      <vt:lpstr>Доходы  прогнозируемое поступление доходной части бюджета МО Сертолово</vt:lpstr>
      <vt:lpstr>Доходы  прогнозируемое поступление доходной части бюджета МО Сертолово</vt:lpstr>
      <vt:lpstr>Слайд 11</vt:lpstr>
      <vt:lpstr>РАСХОДЫ  структура расходной части бюджета  МО Сертолово</vt:lpstr>
      <vt:lpstr>Расходы бюджета  МО Сертолово в 2022 году</vt:lpstr>
      <vt:lpstr>Муниципальные программы  и  непрограммные расХОДЫ бюджета  МО сертолово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IRINAM</dc:creator>
  <cp:lastModifiedBy>Массарская</cp:lastModifiedBy>
  <cp:revision>674</cp:revision>
  <dcterms:created xsi:type="dcterms:W3CDTF">2021-06-08T14:18:43Z</dcterms:created>
  <dcterms:modified xsi:type="dcterms:W3CDTF">2023-03-09T08:09:37Z</dcterms:modified>
</cp:coreProperties>
</file>